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0" r:id="rId6"/>
    <p:sldId id="262" r:id="rId7"/>
    <p:sldId id="269" r:id="rId8"/>
    <p:sldId id="263" r:id="rId9"/>
    <p:sldId id="265" r:id="rId10"/>
    <p:sldId id="267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236493-B446-406E-804D-0022EDD94DB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BFEDF82-0D4C-49AE-9A0D-7CC007F46648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Là </a:t>
          </a:r>
          <a:r>
            <a:rPr lang="en-US" sz="2400" b="1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đức</a:t>
          </a:r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tính</a:t>
          </a:r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cần</a:t>
          </a:r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thiết</a:t>
          </a:r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va</a:t>
          </a:r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̀ </a:t>
          </a:r>
          <a:r>
            <a:rPr lang="en-US" sz="2400" b="1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quy</a:t>
          </a:r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́ </a:t>
          </a:r>
          <a:r>
            <a:rPr lang="en-US" sz="2400" b="1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báu</a:t>
          </a:r>
          <a:r>
            <a:rPr lang="en-US" sz="24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.</a:t>
          </a:r>
        </a:p>
      </dgm:t>
    </dgm:pt>
    <dgm:pt modelId="{2F0115F6-98C4-4E8A-8562-3633B48A43EF}" type="parTrans" cxnId="{A54EB5EF-B8C4-4951-B784-4B0E0BB06E46}">
      <dgm:prSet/>
      <dgm:spPr/>
      <dgm:t>
        <a:bodyPr/>
        <a:lstStyle/>
        <a:p>
          <a:endParaRPr lang="en-US"/>
        </a:p>
      </dgm:t>
    </dgm:pt>
    <dgm:pt modelId="{11410A3F-1C5B-4885-96A1-17EB79D58E2D}" type="sibTrans" cxnId="{A54EB5EF-B8C4-4951-B784-4B0E0BB06E46}">
      <dgm:prSet/>
      <dgm:spPr/>
      <dgm:t>
        <a:bodyPr/>
        <a:lstStyle/>
        <a:p>
          <a:endParaRPr lang="en-US"/>
        </a:p>
      </dgm:t>
    </dgm:pt>
    <dgm:pt modelId="{29CD63F3-6E75-486D-B552-48CBD6AD3351}">
      <dgm:prSet phldrT="[Text]" custT="1"/>
      <dgm:spPr/>
      <dgm:t>
        <a:bodyPr/>
        <a:lstStyle/>
        <a:p>
          <a:r>
            <a:rPr lang="en-US" sz="2400" b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Giúp ta nâng cao phẩm giá, làm lành mạnh các mối quan hệ XH.</a:t>
          </a:r>
          <a:endParaRPr lang="en-US" sz="240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B4E1EA0-B77E-4A2D-AE52-CC1831C63794}" type="parTrans" cxnId="{7EB71D67-E896-41D2-BB5B-53C899BA0C20}">
      <dgm:prSet/>
      <dgm:spPr/>
      <dgm:t>
        <a:bodyPr/>
        <a:lstStyle/>
        <a:p>
          <a:endParaRPr lang="en-US"/>
        </a:p>
      </dgm:t>
    </dgm:pt>
    <dgm:pt modelId="{99C815C4-7487-4A74-ADDC-9913B3813AE3}" type="sibTrans" cxnId="{7EB71D67-E896-41D2-BB5B-53C899BA0C20}">
      <dgm:prSet/>
      <dgm:spPr/>
      <dgm:t>
        <a:bodyPr/>
        <a:lstStyle/>
        <a:p>
          <a:endParaRPr lang="en-US"/>
        </a:p>
      </dgm:t>
    </dgm:pt>
    <dgm:pt modelId="{CDBA0C41-6A6A-4BB2-BD9D-F1E97C1FDD29}">
      <dgm:prSet phldrT="[Text]" custT="1"/>
      <dgm:spPr/>
      <dgm:t>
        <a:bodyPr/>
        <a:lstStyle/>
        <a:p>
          <a:r>
            <a:rPr lang="en-US" sz="2400" b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Được mọi người tin yêu, kính trọng.</a:t>
          </a:r>
          <a:endParaRPr lang="en-US" sz="240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B10A13B-BFAA-4835-99FD-FD182555F211}" type="parTrans" cxnId="{623A8E84-044D-459B-9B34-F485925D3188}">
      <dgm:prSet/>
      <dgm:spPr/>
      <dgm:t>
        <a:bodyPr/>
        <a:lstStyle/>
        <a:p>
          <a:endParaRPr lang="en-US"/>
        </a:p>
      </dgm:t>
    </dgm:pt>
    <dgm:pt modelId="{39AA28D8-3013-4CA9-8756-8E9F38EBA3D4}" type="sibTrans" cxnId="{623A8E84-044D-459B-9B34-F485925D3188}">
      <dgm:prSet/>
      <dgm:spPr/>
      <dgm:t>
        <a:bodyPr/>
        <a:lstStyle/>
        <a:p>
          <a:endParaRPr lang="en-US"/>
        </a:p>
      </dgm:t>
    </dgm:pt>
    <dgm:pt modelId="{5572F234-0989-4F80-9804-698F02FDA1D1}" type="pres">
      <dgm:prSet presAssocID="{50236493-B446-406E-804D-0022EDD94DB0}" presName="linearFlow" presStyleCnt="0">
        <dgm:presLayoutVars>
          <dgm:dir/>
          <dgm:resizeHandles val="exact"/>
        </dgm:presLayoutVars>
      </dgm:prSet>
      <dgm:spPr/>
    </dgm:pt>
    <dgm:pt modelId="{BCB72FBD-661E-44D7-A3D5-CFC55678BADC}" type="pres">
      <dgm:prSet presAssocID="{DBFEDF82-0D4C-49AE-9A0D-7CC007F46648}" presName="composite" presStyleCnt="0"/>
      <dgm:spPr/>
    </dgm:pt>
    <dgm:pt modelId="{FC598BE5-5AD2-472D-846D-362D6E7C50BB}" type="pres">
      <dgm:prSet presAssocID="{DBFEDF82-0D4C-49AE-9A0D-7CC007F46648}" presName="imgShp" presStyleLbl="fgImgPlace1" presStyleIdx="0" presStyleCnt="3"/>
      <dgm:spPr/>
    </dgm:pt>
    <dgm:pt modelId="{59D85325-10D6-4DA9-B1D0-5AC20BCFD177}" type="pres">
      <dgm:prSet presAssocID="{DBFEDF82-0D4C-49AE-9A0D-7CC007F46648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AB0BD-01BB-4ADA-A6C5-D893FBADCD83}" type="pres">
      <dgm:prSet presAssocID="{11410A3F-1C5B-4885-96A1-17EB79D58E2D}" presName="spacing" presStyleCnt="0"/>
      <dgm:spPr/>
    </dgm:pt>
    <dgm:pt modelId="{61200640-FE39-43FE-B882-A1AC1A1AA05F}" type="pres">
      <dgm:prSet presAssocID="{29CD63F3-6E75-486D-B552-48CBD6AD3351}" presName="composite" presStyleCnt="0"/>
      <dgm:spPr/>
    </dgm:pt>
    <dgm:pt modelId="{1A171D3E-6958-424E-81E2-65E527FE4672}" type="pres">
      <dgm:prSet presAssocID="{29CD63F3-6E75-486D-B552-48CBD6AD3351}" presName="imgShp" presStyleLbl="fgImgPlace1" presStyleIdx="1" presStyleCnt="3"/>
      <dgm:spPr/>
    </dgm:pt>
    <dgm:pt modelId="{9A345C2F-D7A8-4081-972B-29F9C974A52B}" type="pres">
      <dgm:prSet presAssocID="{29CD63F3-6E75-486D-B552-48CBD6AD335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DF6D-FF97-4F2C-968F-ADB16C52E41F}" type="pres">
      <dgm:prSet presAssocID="{99C815C4-7487-4A74-ADDC-9913B3813AE3}" presName="spacing" presStyleCnt="0"/>
      <dgm:spPr/>
    </dgm:pt>
    <dgm:pt modelId="{2FC4F35D-E82A-4EDA-8F04-F9E362091520}" type="pres">
      <dgm:prSet presAssocID="{CDBA0C41-6A6A-4BB2-BD9D-F1E97C1FDD29}" presName="composite" presStyleCnt="0"/>
      <dgm:spPr/>
    </dgm:pt>
    <dgm:pt modelId="{9FF99555-7DDF-4A0C-82BD-21DB1D3AF819}" type="pres">
      <dgm:prSet presAssocID="{CDBA0C41-6A6A-4BB2-BD9D-F1E97C1FDD29}" presName="imgShp" presStyleLbl="fgImgPlace1" presStyleIdx="2" presStyleCnt="3"/>
      <dgm:spPr/>
    </dgm:pt>
    <dgm:pt modelId="{EBFA91F3-255F-4173-9377-BD2D701BB66A}" type="pres">
      <dgm:prSet presAssocID="{CDBA0C41-6A6A-4BB2-BD9D-F1E97C1FDD2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43F37F-B145-45BE-8C10-3B14697C7A31}" type="presOf" srcId="{50236493-B446-406E-804D-0022EDD94DB0}" destId="{5572F234-0989-4F80-9804-698F02FDA1D1}" srcOrd="0" destOrd="0" presId="urn:microsoft.com/office/officeart/2005/8/layout/vList3"/>
    <dgm:cxn modelId="{F13FC370-61C4-4C5E-8FD8-8D042BD935E8}" type="presOf" srcId="{DBFEDF82-0D4C-49AE-9A0D-7CC007F46648}" destId="{59D85325-10D6-4DA9-B1D0-5AC20BCFD177}" srcOrd="0" destOrd="0" presId="urn:microsoft.com/office/officeart/2005/8/layout/vList3"/>
    <dgm:cxn modelId="{E1A68CC1-D08C-4F21-BFF5-BB8DC67C4545}" type="presOf" srcId="{CDBA0C41-6A6A-4BB2-BD9D-F1E97C1FDD29}" destId="{EBFA91F3-255F-4173-9377-BD2D701BB66A}" srcOrd="0" destOrd="0" presId="urn:microsoft.com/office/officeart/2005/8/layout/vList3"/>
    <dgm:cxn modelId="{7EB71D67-E896-41D2-BB5B-53C899BA0C20}" srcId="{50236493-B446-406E-804D-0022EDD94DB0}" destId="{29CD63F3-6E75-486D-B552-48CBD6AD3351}" srcOrd="1" destOrd="0" parTransId="{5B4E1EA0-B77E-4A2D-AE52-CC1831C63794}" sibTransId="{99C815C4-7487-4A74-ADDC-9913B3813AE3}"/>
    <dgm:cxn modelId="{623A8E84-044D-459B-9B34-F485925D3188}" srcId="{50236493-B446-406E-804D-0022EDD94DB0}" destId="{CDBA0C41-6A6A-4BB2-BD9D-F1E97C1FDD29}" srcOrd="2" destOrd="0" parTransId="{7B10A13B-BFAA-4835-99FD-FD182555F211}" sibTransId="{39AA28D8-3013-4CA9-8756-8E9F38EBA3D4}"/>
    <dgm:cxn modelId="{A54EB5EF-B8C4-4951-B784-4B0E0BB06E46}" srcId="{50236493-B446-406E-804D-0022EDD94DB0}" destId="{DBFEDF82-0D4C-49AE-9A0D-7CC007F46648}" srcOrd="0" destOrd="0" parTransId="{2F0115F6-98C4-4E8A-8562-3633B48A43EF}" sibTransId="{11410A3F-1C5B-4885-96A1-17EB79D58E2D}"/>
    <dgm:cxn modelId="{BD206274-7BF7-431C-8E66-77BA454F704C}" type="presOf" srcId="{29CD63F3-6E75-486D-B552-48CBD6AD3351}" destId="{9A345C2F-D7A8-4081-972B-29F9C974A52B}" srcOrd="0" destOrd="0" presId="urn:microsoft.com/office/officeart/2005/8/layout/vList3"/>
    <dgm:cxn modelId="{3086ADDD-6F4A-481C-B296-B3C14291403E}" type="presParOf" srcId="{5572F234-0989-4F80-9804-698F02FDA1D1}" destId="{BCB72FBD-661E-44D7-A3D5-CFC55678BADC}" srcOrd="0" destOrd="0" presId="urn:microsoft.com/office/officeart/2005/8/layout/vList3"/>
    <dgm:cxn modelId="{3750C05F-D418-4D0E-86DC-9582E7D5BBF5}" type="presParOf" srcId="{BCB72FBD-661E-44D7-A3D5-CFC55678BADC}" destId="{FC598BE5-5AD2-472D-846D-362D6E7C50BB}" srcOrd="0" destOrd="0" presId="urn:microsoft.com/office/officeart/2005/8/layout/vList3"/>
    <dgm:cxn modelId="{1E27B099-C5F9-464D-B95F-45A132CEA027}" type="presParOf" srcId="{BCB72FBD-661E-44D7-A3D5-CFC55678BADC}" destId="{59D85325-10D6-4DA9-B1D0-5AC20BCFD177}" srcOrd="1" destOrd="0" presId="urn:microsoft.com/office/officeart/2005/8/layout/vList3"/>
    <dgm:cxn modelId="{4389B73E-5757-46F2-9315-287A1CCE7297}" type="presParOf" srcId="{5572F234-0989-4F80-9804-698F02FDA1D1}" destId="{8F4AB0BD-01BB-4ADA-A6C5-D893FBADCD83}" srcOrd="1" destOrd="0" presId="urn:microsoft.com/office/officeart/2005/8/layout/vList3"/>
    <dgm:cxn modelId="{2AE3FC6A-7BB2-4825-8A82-486212509E33}" type="presParOf" srcId="{5572F234-0989-4F80-9804-698F02FDA1D1}" destId="{61200640-FE39-43FE-B882-A1AC1A1AA05F}" srcOrd="2" destOrd="0" presId="urn:microsoft.com/office/officeart/2005/8/layout/vList3"/>
    <dgm:cxn modelId="{A39F054C-E52C-44CA-BC4B-F6EF3C7E9658}" type="presParOf" srcId="{61200640-FE39-43FE-B882-A1AC1A1AA05F}" destId="{1A171D3E-6958-424E-81E2-65E527FE4672}" srcOrd="0" destOrd="0" presId="urn:microsoft.com/office/officeart/2005/8/layout/vList3"/>
    <dgm:cxn modelId="{9715F0AD-E79A-4972-805C-510FA89A85BF}" type="presParOf" srcId="{61200640-FE39-43FE-B882-A1AC1A1AA05F}" destId="{9A345C2F-D7A8-4081-972B-29F9C974A52B}" srcOrd="1" destOrd="0" presId="urn:microsoft.com/office/officeart/2005/8/layout/vList3"/>
    <dgm:cxn modelId="{FDD16B54-A900-4B36-B9C1-96E0A2584DD1}" type="presParOf" srcId="{5572F234-0989-4F80-9804-698F02FDA1D1}" destId="{03EADF6D-FF97-4F2C-968F-ADB16C52E41F}" srcOrd="3" destOrd="0" presId="urn:microsoft.com/office/officeart/2005/8/layout/vList3"/>
    <dgm:cxn modelId="{E8C51D07-B196-40B0-BFE4-01409A0BBA9C}" type="presParOf" srcId="{5572F234-0989-4F80-9804-698F02FDA1D1}" destId="{2FC4F35D-E82A-4EDA-8F04-F9E362091520}" srcOrd="4" destOrd="0" presId="urn:microsoft.com/office/officeart/2005/8/layout/vList3"/>
    <dgm:cxn modelId="{D4B02865-915B-4834-ADF0-B8B1B8FC603B}" type="presParOf" srcId="{2FC4F35D-E82A-4EDA-8F04-F9E362091520}" destId="{9FF99555-7DDF-4A0C-82BD-21DB1D3AF819}" srcOrd="0" destOrd="0" presId="urn:microsoft.com/office/officeart/2005/8/layout/vList3"/>
    <dgm:cxn modelId="{2B0B81E4-2EF9-4DBA-A04F-BD3C64BA712D}" type="presParOf" srcId="{2FC4F35D-E82A-4EDA-8F04-F9E362091520}" destId="{EBFA91F3-255F-4173-9377-BD2D701BB66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85325-10D6-4DA9-B1D0-5AC20BCFD177}">
      <dsp:nvSpPr>
        <dsp:cNvPr id="0" name=""/>
        <dsp:cNvSpPr/>
      </dsp:nvSpPr>
      <dsp:spPr>
        <a:xfrm rot="10800000">
          <a:off x="1692784" y="1710"/>
          <a:ext cx="5472684" cy="1257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436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Là </a:t>
          </a:r>
          <a:r>
            <a:rPr lang="en-US" sz="2400" b="1" kern="1200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đức</a:t>
          </a: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tính</a:t>
          </a: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kern="120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cần</a:t>
          </a: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thiết</a:t>
          </a: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va</a:t>
          </a: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̀ </a:t>
          </a:r>
          <a:r>
            <a:rPr lang="en-US" sz="2400" b="1" kern="1200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quy</a:t>
          </a: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́ </a:t>
          </a:r>
          <a:r>
            <a:rPr lang="en-US" sz="2400" b="1" kern="1200" dirty="0" err="1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báu</a:t>
          </a:r>
          <a:r>
            <a:rPr lang="en-US" sz="2400" b="1" kern="12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.</a:t>
          </a:r>
        </a:p>
      </dsp:txBody>
      <dsp:txXfrm rot="10800000">
        <a:off x="2007110" y="1710"/>
        <a:ext cx="5158358" cy="1257304"/>
      </dsp:txXfrm>
    </dsp:sp>
    <dsp:sp modelId="{FC598BE5-5AD2-472D-846D-362D6E7C50BB}">
      <dsp:nvSpPr>
        <dsp:cNvPr id="0" name=""/>
        <dsp:cNvSpPr/>
      </dsp:nvSpPr>
      <dsp:spPr>
        <a:xfrm>
          <a:off x="1064131" y="1710"/>
          <a:ext cx="1257304" cy="12573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45C2F-D7A8-4081-972B-29F9C974A52B}">
      <dsp:nvSpPr>
        <dsp:cNvPr id="0" name=""/>
        <dsp:cNvSpPr/>
      </dsp:nvSpPr>
      <dsp:spPr>
        <a:xfrm rot="10800000">
          <a:off x="1692784" y="1634329"/>
          <a:ext cx="5472684" cy="1257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436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Giúp ta nâng cao phẩm giá, làm lành mạnh các mối quan hệ XH.</a:t>
          </a:r>
          <a:endParaRPr lang="en-US" sz="2400" kern="120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10800000">
        <a:off x="2007110" y="1634329"/>
        <a:ext cx="5158358" cy="1257304"/>
      </dsp:txXfrm>
    </dsp:sp>
    <dsp:sp modelId="{1A171D3E-6958-424E-81E2-65E527FE4672}">
      <dsp:nvSpPr>
        <dsp:cNvPr id="0" name=""/>
        <dsp:cNvSpPr/>
      </dsp:nvSpPr>
      <dsp:spPr>
        <a:xfrm>
          <a:off x="1064131" y="1634329"/>
          <a:ext cx="1257304" cy="12573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A91F3-255F-4173-9377-BD2D701BB66A}">
      <dsp:nvSpPr>
        <dsp:cNvPr id="0" name=""/>
        <dsp:cNvSpPr/>
      </dsp:nvSpPr>
      <dsp:spPr>
        <a:xfrm rot="10800000">
          <a:off x="1692784" y="3266948"/>
          <a:ext cx="5472684" cy="1257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436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Được mọi người tin yêu, kính trọng.</a:t>
          </a:r>
          <a:endParaRPr lang="en-US" sz="2400" kern="120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10800000">
        <a:off x="2007110" y="3266948"/>
        <a:ext cx="5158358" cy="1257304"/>
      </dsp:txXfrm>
    </dsp:sp>
    <dsp:sp modelId="{9FF99555-7DDF-4A0C-82BD-21DB1D3AF819}">
      <dsp:nvSpPr>
        <dsp:cNvPr id="0" name=""/>
        <dsp:cNvSpPr/>
      </dsp:nvSpPr>
      <dsp:spPr>
        <a:xfrm>
          <a:off x="1064131" y="3266948"/>
          <a:ext cx="1257304" cy="12573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9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50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4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9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5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2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7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94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3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8671A-4459-4EFE-8230-BB015BA6A102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4A3F-A282-4B28-9116-803CDEB529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7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Bài</a:t>
            </a:r>
            <a:r>
              <a:rPr lang="en-US" sz="5400" dirty="0" smtClean="0">
                <a:solidFill>
                  <a:srgbClr val="FF0000"/>
                </a:solidFill>
              </a:rPr>
              <a:t> 2: TRUNG THỰC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600200" y="2057400"/>
            <a:ext cx="6019800" cy="21336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b="1">
                <a:solidFill>
                  <a:srgbClr val="000000"/>
                </a:solidFill>
              </a:rPr>
              <a:t>TÌNH HUỐNG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181100" y="4191000"/>
            <a:ext cx="6858000" cy="193963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</a:rPr>
              <a:t>Em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sẽ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xử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lý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00"/>
                </a:solidFill>
              </a:rPr>
              <a:t>khi</a:t>
            </a:r>
            <a:r>
              <a:rPr lang="en-US" sz="3800" dirty="0">
                <a:solidFill>
                  <a:srgbClr val="000000"/>
                </a:solidFill>
              </a:rPr>
              <a:t> </a:t>
            </a:r>
            <a:r>
              <a:rPr lang="en-US" sz="3800" dirty="0" err="1">
                <a:solidFill>
                  <a:srgbClr val="000000"/>
                </a:solidFill>
              </a:rPr>
              <a:t>nhặt</a:t>
            </a:r>
            <a:r>
              <a:rPr lang="en-US" sz="3800" dirty="0">
                <a:solidFill>
                  <a:srgbClr val="000000"/>
                </a:solidFill>
              </a:rPr>
              <a:t> </a:t>
            </a:r>
            <a:r>
              <a:rPr lang="en-US" sz="3800" dirty="0" err="1">
                <a:solidFill>
                  <a:srgbClr val="000000"/>
                </a:solidFill>
              </a:rPr>
              <a:t>được</a:t>
            </a:r>
            <a:r>
              <a:rPr lang="en-US" sz="3800" dirty="0">
                <a:solidFill>
                  <a:srgbClr val="000000"/>
                </a:solidFill>
              </a:rPr>
              <a:t> </a:t>
            </a:r>
            <a:r>
              <a:rPr lang="en-US" sz="3800" dirty="0" err="1">
                <a:solidFill>
                  <a:srgbClr val="000000"/>
                </a:solidFill>
              </a:rPr>
              <a:t>một</a:t>
            </a:r>
            <a:r>
              <a:rPr lang="en-US" sz="3800" dirty="0">
                <a:solidFill>
                  <a:srgbClr val="000000"/>
                </a:solidFill>
              </a:rPr>
              <a:t> </a:t>
            </a:r>
            <a:r>
              <a:rPr lang="en-US" sz="3800" dirty="0" err="1">
                <a:solidFill>
                  <a:srgbClr val="000000"/>
                </a:solidFill>
              </a:rPr>
              <a:t>số</a:t>
            </a:r>
            <a:r>
              <a:rPr lang="en-US" sz="3800" dirty="0">
                <a:solidFill>
                  <a:srgbClr val="000000"/>
                </a:solidFill>
              </a:rPr>
              <a:t> </a:t>
            </a:r>
            <a:r>
              <a:rPr lang="en-US" sz="3800" dirty="0" err="1">
                <a:solidFill>
                  <a:srgbClr val="000000"/>
                </a:solidFill>
              </a:rPr>
              <a:t>tiền</a:t>
            </a:r>
            <a:r>
              <a:rPr lang="en-US" sz="3800" dirty="0">
                <a:solidFill>
                  <a:srgbClr val="000000"/>
                </a:solidFill>
              </a:rPr>
              <a:t> </a:t>
            </a:r>
            <a:r>
              <a:rPr lang="en-US" sz="3800" dirty="0" err="1">
                <a:solidFill>
                  <a:srgbClr val="000000"/>
                </a:solidFill>
              </a:rPr>
              <a:t>lớn</a:t>
            </a:r>
            <a:r>
              <a:rPr lang="en-US" sz="3800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54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VL - Bóng mát tâm hồn- Câu bé trung thự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86799" cy="5897563"/>
          </a:xfrm>
        </p:spPr>
      </p:pic>
    </p:spTree>
    <p:extLst>
      <p:ext uri="{BB962C8B-B14F-4D97-AF65-F5344CB8AC3E}">
        <p14:creationId xmlns:p14="http://schemas.microsoft.com/office/powerpoint/2010/main" val="341369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Lời dặn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2.</a:t>
            </a:r>
          </a:p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: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 </a:t>
            </a:r>
            <a:r>
              <a:rPr lang="en-US" dirty="0" err="1" smtClean="0"/>
              <a:t>lần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, </a:t>
            </a: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.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rút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3: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830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7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I. Truyện đọc:</a:t>
            </a:r>
            <a:endParaRPr lang="en-US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15330" y="1279525"/>
            <a:ext cx="2362200" cy="1374775"/>
            <a:chOff x="144" y="1008"/>
            <a:chExt cx="1488" cy="866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144" y="1008"/>
              <a:ext cx="1488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Verdana" pitchFamily="34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gray">
            <a:xfrm>
              <a:off x="227" y="1056"/>
              <a:ext cx="742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gray">
            <a:xfrm>
              <a:off x="192" y="1048"/>
              <a:ext cx="1296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rgbClr val="FF0000"/>
                  </a:solidFill>
                </a:rPr>
                <a:t>a) </a:t>
              </a:r>
              <a:r>
                <a:rPr lang="en-US" sz="2000" b="1" smtClean="0">
                  <a:solidFill>
                    <a:srgbClr val="FF0000"/>
                  </a:solidFill>
                </a:rPr>
                <a:t>Bra-man-tơ </a:t>
              </a:r>
              <a:r>
                <a:rPr lang="en-US" sz="2000" b="1">
                  <a:solidFill>
                    <a:srgbClr val="FF0000"/>
                  </a:solidFill>
                </a:rPr>
                <a:t>đối xử với Mi-ken-lăng-giơ như thế nào?</a:t>
              </a:r>
              <a:endPara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361730" y="1279525"/>
            <a:ext cx="2463800" cy="1447800"/>
            <a:chOff x="2096" y="1008"/>
            <a:chExt cx="1448" cy="912"/>
          </a:xfrm>
        </p:grpSpPr>
        <p:sp>
          <p:nvSpPr>
            <p:cNvPr id="9" name="AutoShape 9"/>
            <p:cNvSpPr>
              <a:spLocks noChangeArrowheads="1"/>
            </p:cNvSpPr>
            <p:nvPr/>
          </p:nvSpPr>
          <p:spPr bwMode="gray">
            <a:xfrm>
              <a:off x="2104" y="1008"/>
              <a:ext cx="1440" cy="9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3399FF"/>
                </a:gs>
                <a:gs pos="100000">
                  <a:srgbClr val="3399FF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Verdana" pitchFamily="34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gray">
            <a:xfrm>
              <a:off x="2160" y="1056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99FF">
                    <a:gamma/>
                    <a:tint val="36471"/>
                    <a:invGamma/>
                  </a:srgbClr>
                </a:gs>
                <a:gs pos="50000">
                  <a:srgbClr val="0099FF"/>
                </a:gs>
                <a:gs pos="100000">
                  <a:srgbClr val="0099FF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2096" y="1056"/>
              <a:ext cx="1296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lang="en-US" sz="2000" b="1" dirty="0">
                  <a:solidFill>
                    <a:schemeClr val="folHlink"/>
                  </a:solidFill>
                </a:rPr>
                <a:t>b)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Mi</a:t>
              </a:r>
              <a:r>
                <a:rPr lang="en-US" sz="2000" b="1" dirty="0">
                  <a:solidFill>
                    <a:schemeClr val="folHlink"/>
                  </a:solidFill>
                </a:rPr>
                <a:t>-ken-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lăng</a:t>
              </a:r>
              <a:r>
                <a:rPr lang="en-US" sz="2000" b="1" dirty="0">
                  <a:solidFill>
                    <a:schemeClr val="folHlink"/>
                  </a:solidFill>
                </a:rPr>
                <a:t>-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giơ</a:t>
              </a:r>
              <a:r>
                <a:rPr lang="en-US" sz="2000" b="1" dirty="0">
                  <a:solidFill>
                    <a:schemeClr val="folHlink"/>
                  </a:solidFill>
                </a:rPr>
                <a:t>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có</a:t>
              </a:r>
              <a:r>
                <a:rPr lang="en-US" sz="2000" b="1" dirty="0">
                  <a:solidFill>
                    <a:schemeClr val="folHlink"/>
                  </a:solidFill>
                </a:rPr>
                <a:t>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thái</a:t>
              </a:r>
              <a:r>
                <a:rPr lang="en-US" sz="2000" b="1" dirty="0">
                  <a:solidFill>
                    <a:schemeClr val="folHlink"/>
                  </a:solidFill>
                </a:rPr>
                <a:t>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độ</a:t>
              </a:r>
              <a:r>
                <a:rPr lang="en-US" sz="2000" b="1" dirty="0">
                  <a:solidFill>
                    <a:schemeClr val="folHlink"/>
                  </a:solidFill>
                </a:rPr>
                <a:t>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như</a:t>
              </a:r>
              <a:r>
                <a:rPr lang="en-US" sz="2000" b="1" dirty="0">
                  <a:solidFill>
                    <a:schemeClr val="folHlink"/>
                  </a:solidFill>
                </a:rPr>
                <a:t>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thế</a:t>
              </a:r>
              <a:r>
                <a:rPr lang="en-US" sz="2000" b="1" dirty="0">
                  <a:solidFill>
                    <a:schemeClr val="folHlink"/>
                  </a:solidFill>
                </a:rPr>
                <a:t>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nào</a:t>
              </a:r>
              <a:r>
                <a:rPr lang="en-US" sz="2000" b="1" dirty="0">
                  <a:solidFill>
                    <a:schemeClr val="folHlink"/>
                  </a:solidFill>
                </a:rPr>
                <a:t> </a:t>
              </a:r>
              <a:r>
                <a:rPr lang="en-US" sz="2000" b="1" dirty="0" err="1">
                  <a:solidFill>
                    <a:schemeClr val="folHlink"/>
                  </a:solidFill>
                </a:rPr>
                <a:t>với</a:t>
              </a:r>
              <a:r>
                <a:rPr lang="en-US" sz="2000" b="1" dirty="0">
                  <a:solidFill>
                    <a:schemeClr val="folHlink"/>
                  </a:solidFill>
                </a:rPr>
                <a:t> Bra-man-to?</a:t>
              </a:r>
              <a:endParaRPr lang="en-US" sz="2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62930" y="3108325"/>
            <a:ext cx="2667000" cy="3505200"/>
            <a:chOff x="96" y="1968"/>
            <a:chExt cx="1536" cy="2208"/>
          </a:xfrm>
        </p:grpSpPr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96" y="1968"/>
              <a:ext cx="1536" cy="2208"/>
              <a:chOff x="1728" y="1920"/>
              <a:chExt cx="3264" cy="866"/>
            </a:xfrm>
          </p:grpSpPr>
          <p:sp>
            <p:nvSpPr>
              <p:cNvPr id="15" name="AutoShape 15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16" name="Freeform 16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gray">
            <a:xfrm>
              <a:off x="186" y="2162"/>
              <a:ext cx="1378" cy="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+ </a:t>
              </a:r>
              <a:r>
                <a:rPr lang="en-US" sz="2400" b="1" dirty="0" err="1">
                  <a:solidFill>
                    <a:srgbClr val="0000FF"/>
                  </a:solidFill>
                </a:rPr>
                <a:t>Oán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hận</a:t>
              </a:r>
              <a:r>
                <a:rPr lang="en-US" sz="2400" b="1" dirty="0">
                  <a:solidFill>
                    <a:srgbClr val="0000FF"/>
                  </a:solidFill>
                </a:rPr>
                <a:t>, </a:t>
              </a:r>
              <a:r>
                <a:rPr lang="en-US" sz="2400" b="1" dirty="0" err="1">
                  <a:solidFill>
                    <a:srgbClr val="0000FF"/>
                  </a:solidFill>
                </a:rPr>
                <a:t>chơi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xấu</a:t>
              </a:r>
              <a:r>
                <a:rPr lang="en-US" sz="2400" b="1" dirty="0">
                  <a:solidFill>
                    <a:srgbClr val="0000FF"/>
                  </a:solidFill>
                </a:rPr>
                <a:t>, </a:t>
              </a:r>
              <a:r>
                <a:rPr lang="en-US" sz="2400" b="1" dirty="0" err="1">
                  <a:solidFill>
                    <a:srgbClr val="0000FF"/>
                  </a:solidFill>
                </a:rPr>
                <a:t>kình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địch</a:t>
              </a:r>
              <a:endParaRPr lang="en-US" sz="2400" b="1" dirty="0">
                <a:solidFill>
                  <a:srgbClr val="0000FF"/>
                </a:solidFill>
              </a:endParaRPr>
            </a:p>
            <a:p>
              <a:r>
                <a:rPr lang="en-US" sz="2400" b="1" dirty="0">
                  <a:solidFill>
                    <a:srgbClr val="0000FF"/>
                  </a:solidFill>
                </a:rPr>
                <a:t>+ </a:t>
              </a:r>
              <a:r>
                <a:rPr lang="en-US" sz="2400" b="1" dirty="0" err="1">
                  <a:solidFill>
                    <a:srgbClr val="0000FF"/>
                  </a:solidFill>
                </a:rPr>
                <a:t>Sợ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danh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tiếng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của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Mi</a:t>
              </a:r>
              <a:r>
                <a:rPr lang="en-US" sz="2400" b="1" dirty="0">
                  <a:solidFill>
                    <a:srgbClr val="0000FF"/>
                  </a:solidFill>
                </a:rPr>
                <a:t>-ken-</a:t>
              </a:r>
              <a:r>
                <a:rPr lang="en-US" sz="2400" b="1" dirty="0" err="1">
                  <a:solidFill>
                    <a:srgbClr val="0000FF"/>
                  </a:solidFill>
                </a:rPr>
                <a:t>lăng</a:t>
              </a:r>
              <a:r>
                <a:rPr lang="en-US" sz="2400" b="1" dirty="0">
                  <a:solidFill>
                    <a:srgbClr val="0000FF"/>
                  </a:solidFill>
                </a:rPr>
                <a:t>-</a:t>
              </a:r>
              <a:r>
                <a:rPr lang="en-US" sz="2400" b="1" dirty="0" err="1">
                  <a:solidFill>
                    <a:srgbClr val="0000FF"/>
                  </a:solidFill>
                </a:rPr>
                <a:t>giơ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lấn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át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mình</a:t>
              </a:r>
              <a:endParaRPr lang="en-US" b="1" dirty="0">
                <a:latin typeface="Times New Roman" pitchFamily="18" charset="0"/>
              </a:endParaRPr>
            </a:p>
          </p:txBody>
        </p:sp>
      </p:grp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1253530" y="2689225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Verdana" pitchFamily="34" charset="0"/>
            </a:endParaRPr>
          </a:p>
        </p:txBody>
      </p:sp>
      <p:grpSp>
        <p:nvGrpSpPr>
          <p:cNvPr id="18" name="Group 38"/>
          <p:cNvGrpSpPr>
            <a:grpSpLocks/>
          </p:cNvGrpSpPr>
          <p:nvPr/>
        </p:nvGrpSpPr>
        <p:grpSpPr bwMode="auto">
          <a:xfrm>
            <a:off x="3310930" y="3108325"/>
            <a:ext cx="2743200" cy="3492500"/>
            <a:chOff x="2064" y="1776"/>
            <a:chExt cx="1728" cy="2200"/>
          </a:xfrm>
        </p:grpSpPr>
        <p:grpSp>
          <p:nvGrpSpPr>
            <p:cNvPr id="19" name="Group 21"/>
            <p:cNvGrpSpPr>
              <a:grpSpLocks/>
            </p:cNvGrpSpPr>
            <p:nvPr/>
          </p:nvGrpSpPr>
          <p:grpSpPr bwMode="auto">
            <a:xfrm>
              <a:off x="2064" y="1776"/>
              <a:ext cx="1728" cy="2160"/>
              <a:chOff x="1728" y="1920"/>
              <a:chExt cx="3264" cy="866"/>
            </a:xfrm>
          </p:grpSpPr>
          <p:sp>
            <p:nvSpPr>
              <p:cNvPr id="21" name="AutoShape 22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 Box 24"/>
            <p:cNvSpPr txBox="1">
              <a:spLocks noChangeArrowheads="1"/>
            </p:cNvSpPr>
            <p:nvPr/>
          </p:nvSpPr>
          <p:spPr bwMode="gray">
            <a:xfrm>
              <a:off x="2166" y="1824"/>
              <a:ext cx="1551" cy="2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00FF"/>
                  </a:solidFill>
                </a:rPr>
                <a:t>+ Công khai đánh giá cao </a:t>
              </a:r>
              <a:r>
                <a:rPr lang="en-US" sz="2400" b="1" smtClean="0">
                  <a:solidFill>
                    <a:srgbClr val="0000FF"/>
                  </a:solidFill>
                </a:rPr>
                <a:t>Bra-man-tơ</a:t>
              </a:r>
              <a:endParaRPr lang="en-US" sz="2400" b="1">
                <a:solidFill>
                  <a:srgbClr val="0000FF"/>
                </a:solidFill>
              </a:endParaRPr>
            </a:p>
            <a:p>
              <a:pPr eaLnBrk="0" hangingPunct="0"/>
              <a:r>
                <a:rPr lang="en-US" sz="2400" b="1">
                  <a:solidFill>
                    <a:srgbClr val="0000FF"/>
                  </a:solidFill>
                </a:rPr>
                <a:t>+ Thẳng thắn, tôn trọng sự thật, đánh giá đúng công việc không vì bất đồng cá nhân</a:t>
              </a:r>
              <a:r>
                <a:rPr lang="en-US" sz="2400" b="1"/>
                <a:t> </a:t>
              </a:r>
            </a:p>
          </p:txBody>
        </p:sp>
      </p:grpSp>
      <p:sp>
        <p:nvSpPr>
          <p:cNvPr id="23" name="AutoShape 25"/>
          <p:cNvSpPr>
            <a:spLocks noChangeArrowheads="1"/>
          </p:cNvSpPr>
          <p:nvPr/>
        </p:nvSpPr>
        <p:spPr bwMode="auto">
          <a:xfrm>
            <a:off x="4377730" y="2740025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Verdana" pitchFamily="34" charset="0"/>
            </a:endParaRPr>
          </a:p>
        </p:txBody>
      </p: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7425730" y="2701925"/>
            <a:ext cx="533400" cy="482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Verdana" pitchFamily="34" charset="0"/>
            </a:endParaRPr>
          </a:p>
        </p:txBody>
      </p:sp>
      <p:grpSp>
        <p:nvGrpSpPr>
          <p:cNvPr id="25" name="Group 33"/>
          <p:cNvGrpSpPr>
            <a:grpSpLocks/>
          </p:cNvGrpSpPr>
          <p:nvPr/>
        </p:nvGrpSpPr>
        <p:grpSpPr bwMode="auto">
          <a:xfrm>
            <a:off x="6282730" y="1292225"/>
            <a:ext cx="2654300" cy="1371600"/>
            <a:chOff x="3936" y="960"/>
            <a:chExt cx="1672" cy="864"/>
          </a:xfrm>
        </p:grpSpPr>
        <p:grpSp>
          <p:nvGrpSpPr>
            <p:cNvPr id="26" name="Group 34"/>
            <p:cNvGrpSpPr>
              <a:grpSpLocks/>
            </p:cNvGrpSpPr>
            <p:nvPr/>
          </p:nvGrpSpPr>
          <p:grpSpPr bwMode="auto">
            <a:xfrm>
              <a:off x="4000" y="960"/>
              <a:ext cx="1608" cy="864"/>
              <a:chOff x="4000" y="960"/>
              <a:chExt cx="1608" cy="864"/>
            </a:xfrm>
          </p:grpSpPr>
          <p:sp>
            <p:nvSpPr>
              <p:cNvPr id="28" name="AutoShape 35"/>
              <p:cNvSpPr>
                <a:spLocks noChangeArrowheads="1"/>
              </p:cNvSpPr>
              <p:nvPr/>
            </p:nvSpPr>
            <p:spPr bwMode="gray">
              <a:xfrm>
                <a:off x="4000" y="960"/>
                <a:ext cx="1608" cy="864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3BCFA1">
                      <a:alpha val="82001"/>
                    </a:srgbClr>
                  </a:gs>
                  <a:gs pos="100000">
                    <a:srgbClr val="3BCFA1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29" name="Freeform 36"/>
              <p:cNvSpPr>
                <a:spLocks/>
              </p:cNvSpPr>
              <p:nvPr/>
            </p:nvSpPr>
            <p:spPr bwMode="gray">
              <a:xfrm>
                <a:off x="4080" y="1008"/>
                <a:ext cx="802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BCFA1">
                      <a:gamma/>
                      <a:tint val="36471"/>
                      <a:invGamma/>
                    </a:srgbClr>
                  </a:gs>
                  <a:gs pos="50000">
                    <a:srgbClr val="3BCFA1"/>
                  </a:gs>
                  <a:gs pos="100000">
                    <a:srgbClr val="3BCFA1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 Box 37"/>
            <p:cNvSpPr txBox="1">
              <a:spLocks noChangeArrowheads="1"/>
            </p:cNvSpPr>
            <p:nvPr/>
          </p:nvSpPr>
          <p:spPr bwMode="gray">
            <a:xfrm>
              <a:off x="3936" y="984"/>
              <a:ext cx="158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b="1">
                  <a:solidFill>
                    <a:srgbClr val="FF0000"/>
                  </a:solidFill>
                </a:rPr>
                <a:t>c) Em có nhận xét gì về </a:t>
              </a:r>
              <a:r>
                <a:rPr lang="en-US" sz="2400" b="1" smtClean="0">
                  <a:solidFill>
                    <a:srgbClr val="FF0000"/>
                  </a:solidFill>
                </a:rPr>
                <a:t> </a:t>
              </a:r>
              <a:r>
                <a:rPr lang="en-US" sz="2400" b="1">
                  <a:solidFill>
                    <a:srgbClr val="FF0000"/>
                  </a:solidFill>
                </a:rPr>
                <a:t>2 ông?</a:t>
              </a:r>
            </a:p>
          </p:txBody>
        </p:sp>
      </p:grpSp>
      <p:grpSp>
        <p:nvGrpSpPr>
          <p:cNvPr id="36" name="Group 38"/>
          <p:cNvGrpSpPr>
            <a:grpSpLocks/>
          </p:cNvGrpSpPr>
          <p:nvPr/>
        </p:nvGrpSpPr>
        <p:grpSpPr bwMode="auto">
          <a:xfrm>
            <a:off x="6228160" y="3121025"/>
            <a:ext cx="2743200" cy="3429000"/>
            <a:chOff x="2064" y="1776"/>
            <a:chExt cx="1728" cy="2160"/>
          </a:xfrm>
        </p:grpSpPr>
        <p:grpSp>
          <p:nvGrpSpPr>
            <p:cNvPr id="37" name="Group 21"/>
            <p:cNvGrpSpPr>
              <a:grpSpLocks/>
            </p:cNvGrpSpPr>
            <p:nvPr/>
          </p:nvGrpSpPr>
          <p:grpSpPr bwMode="auto">
            <a:xfrm>
              <a:off x="2064" y="1776"/>
              <a:ext cx="1728" cy="2160"/>
              <a:chOff x="1728" y="1920"/>
              <a:chExt cx="3264" cy="866"/>
            </a:xfrm>
          </p:grpSpPr>
          <p:sp>
            <p:nvSpPr>
              <p:cNvPr id="39" name="AutoShape 22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 Box 24"/>
            <p:cNvSpPr txBox="1">
              <a:spLocks noChangeArrowheads="1"/>
            </p:cNvSpPr>
            <p:nvPr/>
          </p:nvSpPr>
          <p:spPr bwMode="gray">
            <a:xfrm>
              <a:off x="2166" y="1824"/>
              <a:ext cx="155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en-US" sz="2400" b="1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282730" y="3288811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Bra-man-tơ: thiếu trung thực,trốn tránh sự thật</a:t>
            </a:r>
          </a:p>
          <a:p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-Mi-Ken –Lăng –Giơ:công minh ,chính trực ,trung thực ,thẳng thắn</a:t>
            </a:r>
            <a:endParaRPr 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0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Những hình ảnh trái với trung thực</a:t>
            </a:r>
          </a:p>
        </p:txBody>
      </p:sp>
      <p:pic>
        <p:nvPicPr>
          <p:cNvPr id="32" name="Picture 4" descr="ANd9GcR1RLamNr33F6JjQpqpUWo3bNx491ynlge5r56d46BOn9n1h3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657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ANd9GcSVv2JR_6Ib9ap0NC0gAr8TqrS4YojLkXC342GpbP623TObrK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41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Nhiệt liệt… nói xấu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657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4" descr="lua-dao-cau-like-bang-tranh-ve-chibi-loi-canh-tinh-cho-nhung-ke-bi-lu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44958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5"/>
          <p:cNvSpPr>
            <a:spLocks noChangeArrowheads="1"/>
          </p:cNvSpPr>
          <p:nvPr/>
        </p:nvSpPr>
        <p:spPr bwMode="auto">
          <a:xfrm>
            <a:off x="2895600" y="1524000"/>
            <a:ext cx="3048000" cy="685800"/>
          </a:xfrm>
          <a:prstGeom prst="flowChartTerminator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Trái với Trung thực</a:t>
            </a:r>
          </a:p>
        </p:txBody>
      </p:sp>
      <p:sp>
        <p:nvSpPr>
          <p:cNvPr id="37" name="AutoShape 16"/>
          <p:cNvSpPr>
            <a:spLocks noChangeArrowheads="1"/>
          </p:cNvSpPr>
          <p:nvPr/>
        </p:nvSpPr>
        <p:spPr bwMode="auto">
          <a:xfrm>
            <a:off x="2438400" y="2209800"/>
            <a:ext cx="3962400" cy="3429000"/>
          </a:xfrm>
          <a:prstGeom prst="upArrowCallout">
            <a:avLst>
              <a:gd name="adj1" fmla="val 28889"/>
              <a:gd name="adj2" fmla="val 28889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Trái với trung thực là dối trá,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là trốn tránh, xuyên tạc hoặc 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bóp méo sự thật, đi ngược 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với chân lí, đạo lí, lương tâm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là tham ô, tham nhũng,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 lừa đảo</a:t>
            </a:r>
          </a:p>
        </p:txBody>
      </p:sp>
    </p:spTree>
    <p:extLst>
      <p:ext uri="{BB962C8B-B14F-4D97-AF65-F5344CB8AC3E}">
        <p14:creationId xmlns:p14="http://schemas.microsoft.com/office/powerpoint/2010/main" val="35455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marL="609600" indent="-609600"/>
            <a:r>
              <a:rPr lang="en-US" b="1" smtClean="0">
                <a:solidFill>
                  <a:srgbClr val="FF0000"/>
                </a:solidFill>
              </a:rPr>
              <a:t>II. NỘI DUNG BÀI HỌC</a:t>
            </a:r>
            <a:br>
              <a:rPr lang="en-US" b="1" smtClean="0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5516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a) </a:t>
            </a:r>
            <a:r>
              <a:rPr lang="en-US" dirty="0" err="1" smtClean="0">
                <a:solidFill>
                  <a:srgbClr val="FF0000"/>
                </a:solidFill>
              </a:rPr>
              <a:t>Khái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niệm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luôn</a:t>
            </a:r>
            <a:r>
              <a:rPr lang="en-US" dirty="0" smtClean="0"/>
              <a:t> </a:t>
            </a:r>
            <a:r>
              <a:rPr lang="en-US" dirty="0" err="1" smtClean="0"/>
              <a:t>tôn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thật</a:t>
            </a:r>
            <a:r>
              <a:rPr lang="en-US" dirty="0" smtClean="0"/>
              <a:t>, </a:t>
            </a:r>
            <a:r>
              <a:rPr lang="en-US" dirty="0" err="1" smtClean="0"/>
              <a:t>tôn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r>
              <a:rPr lang="en-US" dirty="0" smtClean="0"/>
              <a:t>, </a:t>
            </a:r>
            <a:r>
              <a:rPr lang="en-US" dirty="0" err="1" smtClean="0"/>
              <a:t>lẽ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err="1" smtClean="0">
                <a:solidFill>
                  <a:srgbClr val="FF0000"/>
                </a:solidFill>
              </a:rPr>
              <a:t>Biểu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hiện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/>
              <a:t>S</a:t>
            </a:r>
            <a:r>
              <a:rPr lang="en-US" dirty="0" err="1" smtClean="0"/>
              <a:t>ống</a:t>
            </a:r>
            <a:r>
              <a:rPr lang="en-US" dirty="0" smtClean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,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thà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lỗi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Cụ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thể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: </a:t>
            </a:r>
            <a:r>
              <a:rPr lang="en-US" dirty="0" err="1" smtClean="0"/>
              <a:t>không</a:t>
            </a:r>
            <a:r>
              <a:rPr lang="en-US" dirty="0" smtClean="0"/>
              <a:t> quay </a:t>
            </a:r>
            <a:r>
              <a:rPr lang="en-US" dirty="0" err="1" smtClean="0"/>
              <a:t>cóp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dối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r>
              <a:rPr lang="en-US" dirty="0" smtClean="0"/>
              <a:t>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lao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: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dối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giành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lao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: </a:t>
            </a:r>
            <a:r>
              <a:rPr lang="en-US" dirty="0" err="1" smtClean="0"/>
              <a:t>Bênh</a:t>
            </a:r>
            <a:r>
              <a:rPr lang="en-US" dirty="0" smtClean="0"/>
              <a:t> </a:t>
            </a:r>
            <a:r>
              <a:rPr lang="en-US" dirty="0" err="1" smtClean="0"/>
              <a:t>vực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r>
              <a:rPr lang="en-US" dirty="0" smtClean="0"/>
              <a:t>,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lẽ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, </a:t>
            </a:r>
            <a:r>
              <a:rPr lang="en-US" dirty="0" err="1" smtClean="0"/>
              <a:t>phê</a:t>
            </a:r>
            <a:r>
              <a:rPr lang="en-US" dirty="0" smtClean="0"/>
              <a:t> </a:t>
            </a:r>
            <a:r>
              <a:rPr lang="en-US" dirty="0" err="1" smtClean="0"/>
              <a:t>phán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3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AutoShape 4"/>
          <p:cNvSpPr>
            <a:spLocks noChangeArrowheads="1"/>
          </p:cNvSpPr>
          <p:nvPr/>
        </p:nvSpPr>
        <p:spPr bwMode="auto">
          <a:xfrm rot="1344446">
            <a:off x="6018030" y="295274"/>
            <a:ext cx="2152650" cy="1535113"/>
          </a:xfrm>
          <a:prstGeom prst="wedgeEllipseCallout">
            <a:avLst>
              <a:gd name="adj1" fmla="val -55222"/>
              <a:gd name="adj2" fmla="val 525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CÙNG SUY NGẪM</a:t>
            </a: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-1" y="152400"/>
            <a:ext cx="5806711" cy="2057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Những trường hợp nào 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có thể không nói thật 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mà vẫn ko bị coi là 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thiếu trung thực</a:t>
            </a: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228600" y="2438400"/>
            <a:ext cx="8915400" cy="990600"/>
          </a:xfrm>
          <a:prstGeom prst="flowChartTerminator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TH1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Đối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với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kẻ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gian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kẻ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địch</a:t>
            </a:r>
            <a:r>
              <a:rPr lang="en-US" dirty="0">
                <a:solidFill>
                  <a:srgbClr val="FFFFFF"/>
                </a:solidFill>
              </a:rPr>
              <a:t> ta </a:t>
            </a:r>
            <a:r>
              <a:rPr lang="en-US" dirty="0" err="1" smtClean="0">
                <a:solidFill>
                  <a:srgbClr val="FFFFFF"/>
                </a:solidFill>
              </a:rPr>
              <a:t>có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thể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không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thể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nói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sự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thật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với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họ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 err="1">
                <a:solidFill>
                  <a:srgbClr val="FFFFFF"/>
                </a:solidFill>
              </a:rPr>
              <a:t>Thể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hiện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sự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cảnh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giác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với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kẻ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thù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1676400" y="3124200"/>
            <a:ext cx="1295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228600" y="3505200"/>
            <a:ext cx="8915400" cy="990600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/>
              <a:t>TH2</a:t>
            </a:r>
            <a:r>
              <a:rPr lang="en-US"/>
              <a:t>. Đối với bệnh nhân, thầy thuốc nhiều khi không thể </a:t>
            </a:r>
          </a:p>
          <a:p>
            <a:pPr algn="ctr"/>
            <a:r>
              <a:rPr lang="en-US"/>
              <a:t>nói hết sự thật về bệnh tình của họ </a:t>
            </a:r>
          </a:p>
          <a:p>
            <a:pPr algn="ctr"/>
            <a:r>
              <a:rPr lang="en-US"/>
              <a:t>Thể hiện tính nhân đạo</a:t>
            </a: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1676400" y="4267200"/>
            <a:ext cx="1295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228600" y="4572000"/>
            <a:ext cx="8915400" cy="990600"/>
          </a:xfrm>
          <a:prstGeom prst="flowChartTerminator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/>
              <a:t>TH3</a:t>
            </a:r>
            <a:r>
              <a:rPr lang="en-US"/>
              <a:t>. Người vợ đau yếu nhưng sợ chồng và các con lo lắng. </a:t>
            </a:r>
          </a:p>
          <a:p>
            <a:pPr algn="ctr"/>
            <a:r>
              <a:rPr lang="en-US"/>
              <a:t>Bà vẫn bảo mình khỏe và cố gắng đi làm. </a:t>
            </a:r>
          </a:p>
          <a:p>
            <a:pPr algn="ctr"/>
            <a:r>
              <a:rPr lang="en-US"/>
              <a:t>                            Thể hiện sự hi sinh, chịu đựng của người phụ nữ</a:t>
            </a: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1676400" y="5334000"/>
            <a:ext cx="1295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AutoShape 14"/>
          <p:cNvSpPr>
            <a:spLocks/>
          </p:cNvSpPr>
          <p:nvPr/>
        </p:nvSpPr>
        <p:spPr bwMode="auto">
          <a:xfrm rot="5400000">
            <a:off x="4476750" y="2724150"/>
            <a:ext cx="571500" cy="7543800"/>
          </a:xfrm>
          <a:prstGeom prst="rightBrace">
            <a:avLst>
              <a:gd name="adj1" fmla="val 110000"/>
              <a:gd name="adj2" fmla="val 50000"/>
            </a:avLst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1219200" y="5638800"/>
            <a:ext cx="716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Trung thực không có nghĩa là biết gì, nghĩ gì cũng tùy tiện nói ra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Mà phải nói đúng lúc, đúng chỗ và đúng đối tượng</a:t>
            </a:r>
          </a:p>
        </p:txBody>
      </p:sp>
    </p:spTree>
    <p:extLst>
      <p:ext uri="{BB962C8B-B14F-4D97-AF65-F5344CB8AC3E}">
        <p14:creationId xmlns:p14="http://schemas.microsoft.com/office/powerpoint/2010/main" val="9866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7" grpId="0" animBg="1"/>
      <p:bldP spid="30728" grpId="0" animBg="1"/>
      <p:bldP spid="30729" grpId="0" animBg="1"/>
      <p:bldP spid="30730" grpId="0" animBg="1"/>
      <p:bldP spid="30731" grpId="0" animBg="1"/>
      <p:bldP spid="30732" grpId="0" animBg="1"/>
      <p:bldP spid="30733" grpId="0" animBg="1"/>
      <p:bldP spid="30734" grpId="0" animBg="1"/>
      <p:bldP spid="307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5412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II. </a:t>
            </a:r>
            <a:r>
              <a:rPr lang="en-US" dirty="0" err="1" smtClean="0">
                <a:solidFill>
                  <a:srgbClr val="FF0000"/>
                </a:solidFill>
              </a:rPr>
              <a:t>Nội</a:t>
            </a:r>
            <a:r>
              <a:rPr lang="en-US" dirty="0" smtClean="0">
                <a:solidFill>
                  <a:srgbClr val="FF0000"/>
                </a:solidFill>
              </a:rPr>
              <a:t> dung </a:t>
            </a:r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học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c) Ý </a:t>
            </a:r>
            <a:r>
              <a:rPr lang="en-US" dirty="0" err="1">
                <a:solidFill>
                  <a:srgbClr val="FF0000"/>
                </a:solidFill>
              </a:rPr>
              <a:t>nghĩa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Tục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ngữ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ngay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sợ</a:t>
            </a:r>
            <a:r>
              <a:rPr lang="en-US" dirty="0" smtClean="0"/>
              <a:t> </a:t>
            </a:r>
            <a:r>
              <a:rPr lang="en-US" dirty="0" err="1" smtClean="0"/>
              <a:t>chết</a:t>
            </a:r>
            <a:r>
              <a:rPr lang="en-US" dirty="0" smtClean="0"/>
              <a:t> </a:t>
            </a:r>
            <a:r>
              <a:rPr lang="en-US" dirty="0" err="1" smtClean="0"/>
              <a:t>đứng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Danh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ngôn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“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thật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,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dối</a:t>
            </a:r>
            <a:r>
              <a:rPr lang="en-US" dirty="0" smtClean="0"/>
              <a:t> </a:t>
            </a:r>
            <a:r>
              <a:rPr lang="en-US" dirty="0" err="1" smtClean="0"/>
              <a:t>trá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304800"/>
            <a:ext cx="7239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smtClean="0">
                <a:solidFill>
                  <a:srgbClr val="FF0000"/>
                </a:solidFill>
                <a:latin typeface="Arial" charset="0"/>
              </a:rPr>
              <a:t>III. Bài tập:</a:t>
            </a: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800" smtClean="0">
                <a:latin typeface="Arial" charset="0"/>
              </a:rPr>
              <a:t>  </a:t>
            </a:r>
            <a:r>
              <a:rPr lang="en-US" sz="2800" b="1" u="sng" smtClean="0">
                <a:solidFill>
                  <a:srgbClr val="0000FF"/>
                </a:solidFill>
                <a:latin typeface="Arial" charset="0"/>
              </a:rPr>
              <a:t>a/ Hành vi nào thể hiện tính trung thực ?</a:t>
            </a:r>
            <a:br>
              <a:rPr lang="en-US" sz="2800" b="1" u="sng" smtClean="0">
                <a:solidFill>
                  <a:srgbClr val="0000FF"/>
                </a:solidFill>
                <a:latin typeface="Arial" charset="0"/>
              </a:rPr>
            </a:b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-152400" y="1371600"/>
            <a:ext cx="10363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Arial" charset="0"/>
              </a:rPr>
              <a:t>    a- Làm hộ bài cho bạn.</a:t>
            </a:r>
          </a:p>
          <a:p>
            <a:r>
              <a:rPr lang="en-US" sz="2800" b="1" smtClean="0">
                <a:latin typeface="Arial" charset="0"/>
              </a:rPr>
              <a:t/>
            </a:r>
            <a:br>
              <a:rPr lang="en-US" sz="2800" b="1" smtClean="0">
                <a:latin typeface="Arial" charset="0"/>
              </a:rPr>
            </a:br>
            <a:r>
              <a:rPr lang="en-US" sz="2800" b="1" smtClean="0">
                <a:latin typeface="Arial" charset="0"/>
              </a:rPr>
              <a:t>    b- Quay cóp trong giờ kiểm tra.</a:t>
            </a:r>
            <a:br>
              <a:rPr lang="en-US" sz="2800" b="1" smtClean="0">
                <a:latin typeface="Arial" charset="0"/>
              </a:rPr>
            </a:br>
            <a:r>
              <a:rPr lang="en-US" sz="2800" b="1" smtClean="0">
                <a:latin typeface="Arial" charset="0"/>
              </a:rPr>
              <a:t>   </a:t>
            </a:r>
          </a:p>
          <a:p>
            <a:r>
              <a:rPr lang="en-US" sz="2800" b="1">
                <a:latin typeface="Arial" charset="0"/>
              </a:rPr>
              <a:t> </a:t>
            </a:r>
            <a:r>
              <a:rPr lang="en-US" sz="2800" b="1" smtClean="0">
                <a:latin typeface="Arial" charset="0"/>
              </a:rPr>
              <a:t>  c- Nhận lỗi thay cho bạn.</a:t>
            </a:r>
          </a:p>
          <a:p>
            <a:r>
              <a:rPr lang="en-US" sz="2800" b="1" smtClean="0">
                <a:latin typeface="Arial" charset="0"/>
              </a:rPr>
              <a:t/>
            </a:r>
            <a:br>
              <a:rPr lang="en-US" sz="2800" b="1" smtClean="0">
                <a:latin typeface="Arial" charset="0"/>
              </a:rPr>
            </a:br>
            <a:r>
              <a:rPr lang="en-US" sz="2800" b="1" smtClean="0">
                <a:latin typeface="Arial" charset="0"/>
              </a:rPr>
              <a:t>   d-Thẳng thắn phê bình khi bạn mắc khuyết </a:t>
            </a:r>
            <a:r>
              <a:rPr lang="vi-VN" sz="2800" b="1" smtClean="0">
                <a:latin typeface="Arial" charset="0"/>
              </a:rPr>
              <a:t>đ</a:t>
            </a:r>
            <a:r>
              <a:rPr lang="en-US" sz="2800" b="1" smtClean="0">
                <a:latin typeface="Arial" charset="0"/>
              </a:rPr>
              <a:t>iểm.</a:t>
            </a:r>
            <a:br>
              <a:rPr lang="en-US" sz="2800" b="1" smtClean="0">
                <a:latin typeface="Arial" charset="0"/>
              </a:rPr>
            </a:br>
            <a:r>
              <a:rPr lang="en-US" sz="2800" b="1" smtClean="0">
                <a:latin typeface="Arial" charset="0"/>
              </a:rPr>
              <a:t>    </a:t>
            </a:r>
          </a:p>
          <a:p>
            <a:r>
              <a:rPr lang="en-US" sz="2800" b="1" smtClean="0">
                <a:latin typeface="Arial" charset="0"/>
              </a:rPr>
              <a:t>   đ-Dũng cảm nhận lỗi của mình.</a:t>
            </a:r>
            <a:br>
              <a:rPr lang="en-US" sz="2800" b="1" smtClean="0">
                <a:latin typeface="Arial" charset="0"/>
              </a:rPr>
            </a:br>
            <a:r>
              <a:rPr lang="en-US" sz="2800" b="1" smtClean="0">
                <a:latin typeface="Arial" charset="0"/>
              </a:rPr>
              <a:t>   </a:t>
            </a:r>
          </a:p>
          <a:p>
            <a:r>
              <a:rPr lang="en-US" sz="2800" b="1" smtClean="0">
                <a:latin typeface="Arial" charset="0"/>
              </a:rPr>
              <a:t>   e -Nhặt </a:t>
            </a:r>
            <a:r>
              <a:rPr lang="vi-VN" sz="2800" b="1" smtClean="0">
                <a:latin typeface="Arial" charset="0"/>
              </a:rPr>
              <a:t>đư</a:t>
            </a:r>
            <a:r>
              <a:rPr lang="en-US" sz="2800" b="1" smtClean="0">
                <a:latin typeface="Arial" charset="0"/>
              </a:rPr>
              <a:t>ợc của r</a:t>
            </a:r>
            <a:r>
              <a:rPr lang="vi-VN" sz="2800" b="1" smtClean="0">
                <a:latin typeface="Arial" charset="0"/>
              </a:rPr>
              <a:t>ơ</a:t>
            </a:r>
            <a:r>
              <a:rPr lang="en-US" sz="2800" b="1" smtClean="0">
                <a:latin typeface="Arial" charset="0"/>
              </a:rPr>
              <a:t>i </a:t>
            </a:r>
            <a:r>
              <a:rPr lang="vi-VN" sz="2800" b="1" smtClean="0">
                <a:latin typeface="Arial" charset="0"/>
              </a:rPr>
              <a:t>đ</a:t>
            </a:r>
            <a:r>
              <a:rPr lang="en-US" sz="2800" b="1" smtClean="0">
                <a:latin typeface="Arial" charset="0"/>
              </a:rPr>
              <a:t>em trả lại ng</a:t>
            </a:r>
            <a:r>
              <a:rPr lang="vi-VN" sz="2800" b="1" smtClean="0">
                <a:latin typeface="Arial" charset="0"/>
              </a:rPr>
              <a:t>ư</a:t>
            </a:r>
            <a:r>
              <a:rPr lang="en-US" sz="2800" b="1" smtClean="0">
                <a:latin typeface="Arial" charset="0"/>
              </a:rPr>
              <a:t>ời </a:t>
            </a:r>
            <a:br>
              <a:rPr lang="en-US" sz="2800" b="1" smtClean="0">
                <a:latin typeface="Arial" charset="0"/>
              </a:rPr>
            </a:br>
            <a:r>
              <a:rPr lang="en-US" sz="2800" b="1" smtClean="0">
                <a:latin typeface="Arial" charset="0"/>
              </a:rPr>
              <a:t>      mất.  </a:t>
            </a:r>
            <a:endParaRPr lang="en-US" sz="2800" b="1"/>
          </a:p>
        </p:txBody>
      </p:sp>
      <p:sp>
        <p:nvSpPr>
          <p:cNvPr id="10" name="Oval 9"/>
          <p:cNvSpPr/>
          <p:nvPr/>
        </p:nvSpPr>
        <p:spPr>
          <a:xfrm>
            <a:off x="152400" y="3886200"/>
            <a:ext cx="3810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" y="4724400"/>
            <a:ext cx="3810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3092" y="5715000"/>
            <a:ext cx="3810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462</Words>
  <Application>Microsoft Office PowerPoint</Application>
  <PresentationFormat>On-screen Show (4:3)</PresentationFormat>
  <Paragraphs>62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Bài 2: TRUNG THỰC</vt:lpstr>
      <vt:lpstr>PowerPoint Presentation</vt:lpstr>
      <vt:lpstr>I. Truyện đọc:</vt:lpstr>
      <vt:lpstr>Những hình ảnh trái với trung thực</vt:lpstr>
      <vt:lpstr>II. NỘI DUNG BÀI HỌC </vt:lpstr>
      <vt:lpstr>PowerPoint Presentation</vt:lpstr>
      <vt:lpstr>II. Nội dung bài học  c) Ý nghĩa</vt:lpstr>
      <vt:lpstr>PowerPoint Presentation</vt:lpstr>
      <vt:lpstr>PowerPoint Presentation</vt:lpstr>
      <vt:lpstr>PowerPoint Presentation</vt:lpstr>
      <vt:lpstr>Lời dặn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TRUNG THỰC</dc:title>
  <dc:creator>HP</dc:creator>
  <cp:lastModifiedBy>USER</cp:lastModifiedBy>
  <cp:revision>8</cp:revision>
  <dcterms:created xsi:type="dcterms:W3CDTF">2019-08-27T22:24:01Z</dcterms:created>
  <dcterms:modified xsi:type="dcterms:W3CDTF">2021-08-18T05:49:45Z</dcterms:modified>
</cp:coreProperties>
</file>